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80" r:id="rId13"/>
    <p:sldId id="281" r:id="rId14"/>
    <p:sldId id="283" r:id="rId15"/>
    <p:sldId id="285" r:id="rId16"/>
    <p:sldId id="288" r:id="rId17"/>
    <p:sldId id="266" r:id="rId18"/>
    <p:sldId id="267" r:id="rId19"/>
    <p:sldId id="268" r:id="rId20"/>
    <p:sldId id="272" r:id="rId21"/>
    <p:sldId id="271" r:id="rId22"/>
    <p:sldId id="269" r:id="rId23"/>
    <p:sldId id="275" r:id="rId24"/>
    <p:sldId id="270" r:id="rId25"/>
    <p:sldId id="286" r:id="rId26"/>
    <p:sldId id="287" r:id="rId27"/>
    <p:sldId id="276" r:id="rId28"/>
    <p:sldId id="289" r:id="rId29"/>
    <p:sldId id="290" r:id="rId30"/>
    <p:sldId id="277" r:id="rId3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KAU54\Desktop\PERTVARKA\2016%20TINKLAS\DIAGRAMO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SKAU54\Desktop\PERTVARKA\2016%20TINKLAS\DIAGRAMOS.xlsx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%20and%20Settings\SKAU54\Desktop\PERTVARKA\2016%20TINKLAS\DIAGRAMOS.xlsx" TargetMode="Externa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KAU54\Desktop\PERTVARKA\2016%20TINKLAS\Diagramos%20%20kristinos%202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DIAGRAMOS.xlsx" TargetMode="External"/><Relationship Id="rId1" Type="http://schemas.openxmlformats.org/officeDocument/2006/relationships/image" Target="../media/image1.jpe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SKAU54\Desktop\PERTVARKA\2016%20TINKLAS\plotas.xls" TargetMode="External"/><Relationship Id="rId1" Type="http://schemas.openxmlformats.org/officeDocument/2006/relationships/image" Target="../media/image7.wmf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KAU54\Desktop\PERTVARKA\2016%20TINKLAS\DIAGRAMO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KAU54\Desktop\PERTVARKA\2016%20TINKLAS\DIAGRAMOS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KAU54\Desktop\PERTVARKA\2016%20TINKLAS\DIAGRAM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400"/>
            </a:pPr>
            <a:r>
              <a:rPr lang="lt-LT" sz="4400"/>
              <a:t>Vaikų gimstamumas</a:t>
            </a:r>
            <a:endParaRPr lang="en-US" sz="4400"/>
          </a:p>
        </c:rich>
      </c:tx>
      <c:layout/>
    </c:title>
    <c:view3D>
      <c:rAngAx val="1"/>
    </c:view3D>
    <c:floor>
      <c:spPr>
        <a:solidFill>
          <a:srgbClr val="FFC000"/>
        </a:solidFill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>
        <c:manualLayout>
          <c:layoutTarget val="inner"/>
          <c:xMode val="edge"/>
          <c:yMode val="edge"/>
          <c:x val="9.2014333397635331E-2"/>
          <c:y val="0.23987787240880587"/>
          <c:w val="0.87532048471669321"/>
          <c:h val="0.63467095184530564"/>
        </c:manualLayout>
      </c:layout>
      <c:bar3DChart>
        <c:barDir val="col"/>
        <c:grouping val="clustered"/>
        <c:ser>
          <c:idx val="0"/>
          <c:order val="0"/>
          <c:tx>
            <c:strRef>
              <c:f>Sheet1!$E$2:$E$3</c:f>
              <c:strCache>
                <c:ptCount val="1"/>
                <c:pt idx="0">
                  <c:v>Vaikų gimstamumas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Sheet1!$D$4:$D$8</c:f>
              <c:strCache>
                <c:ptCount val="5"/>
                <c:pt idx="0">
                  <c:v>2010 m</c:v>
                </c:pt>
                <c:pt idx="1">
                  <c:v>2011 m.</c:v>
                </c:pt>
                <c:pt idx="2">
                  <c:v>2012 m.</c:v>
                </c:pt>
                <c:pt idx="3">
                  <c:v>2013 m.</c:v>
                </c:pt>
                <c:pt idx="4">
                  <c:v>2014 m.</c:v>
                </c:pt>
              </c:strCache>
            </c:strRef>
          </c:cat>
          <c:val>
            <c:numRef>
              <c:f>Sheet1!$E$4:$E$8</c:f>
              <c:numCache>
                <c:formatCode>General</c:formatCode>
                <c:ptCount val="5"/>
                <c:pt idx="0">
                  <c:v>143</c:v>
                </c:pt>
                <c:pt idx="1">
                  <c:v>145</c:v>
                </c:pt>
                <c:pt idx="2">
                  <c:v>172</c:v>
                </c:pt>
                <c:pt idx="3">
                  <c:v>138</c:v>
                </c:pt>
                <c:pt idx="4">
                  <c:v>151</c:v>
                </c:pt>
              </c:numCache>
            </c:numRef>
          </c:val>
        </c:ser>
        <c:shape val="box"/>
        <c:axId val="77532160"/>
        <c:axId val="77943552"/>
        <c:axId val="0"/>
      </c:bar3DChart>
      <c:catAx>
        <c:axId val="775321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7943552"/>
        <c:crosses val="autoZero"/>
        <c:auto val="1"/>
        <c:lblAlgn val="ctr"/>
        <c:lblOffset val="100"/>
      </c:catAx>
      <c:valAx>
        <c:axId val="77943552"/>
        <c:scaling>
          <c:orientation val="minMax"/>
        </c:scaling>
        <c:axPos val="l"/>
        <c:majorGridlines>
          <c:spPr>
            <a:ln w="38100" cap="flat" cmpd="sng" algn="ctr">
              <a:solidFill>
                <a:schemeClr val="accent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General" sourceLinked="1"/>
        <c:majorTickMark val="none"/>
        <c:tickLblPos val="nextTo"/>
        <c:crossAx val="77532160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3600"/>
          </a:pPr>
          <a:endParaRPr lang="lt-LT"/>
        </a:p>
      </c:txPr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solidFill>
          <a:schemeClr val="accent2">
            <a:lumMod val="60000"/>
            <a:lumOff val="40000"/>
          </a:schemeClr>
        </a:solidFill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Sheet1!$F$33:$F$34</c:f>
              <c:strCache>
                <c:ptCount val="1"/>
                <c:pt idx="0">
                  <c:v>Vaikų skaičius 1-oje klasėje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Sheet1!$E$35:$E$38</c:f>
              <c:strCache>
                <c:ptCount val="4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Sheet1!$F$35:$F$38</c:f>
              <c:numCache>
                <c:formatCode>General</c:formatCode>
                <c:ptCount val="4"/>
                <c:pt idx="0">
                  <c:v>137</c:v>
                </c:pt>
                <c:pt idx="1">
                  <c:v>136</c:v>
                </c:pt>
                <c:pt idx="2">
                  <c:v>115</c:v>
                </c:pt>
                <c:pt idx="3">
                  <c:v>125</c:v>
                </c:pt>
              </c:numCache>
            </c:numRef>
          </c:val>
        </c:ser>
        <c:shape val="box"/>
        <c:axId val="77984896"/>
        <c:axId val="77986432"/>
        <c:axId val="0"/>
      </c:bar3DChart>
      <c:catAx>
        <c:axId val="7798489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7986432"/>
        <c:crosses val="autoZero"/>
        <c:auto val="1"/>
        <c:lblAlgn val="ctr"/>
        <c:lblOffset val="100"/>
      </c:catAx>
      <c:valAx>
        <c:axId val="77986432"/>
        <c:scaling>
          <c:orientation val="minMax"/>
        </c:scaling>
        <c:axPos val="l"/>
        <c:majorGridlines/>
        <c:numFmt formatCode="General" sourceLinked="1"/>
        <c:tickLblPos val="nextTo"/>
        <c:crossAx val="77984896"/>
        <c:crosses val="autoZero"/>
        <c:crossBetween val="between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000"/>
            </a:pPr>
            <a:r>
              <a:rPr lang="lt-LT" sz="4000"/>
              <a:t>MOKINIŲ</a:t>
            </a:r>
            <a:r>
              <a:rPr lang="lt-LT" sz="4000" baseline="0"/>
              <a:t> SKAIČIUS</a:t>
            </a:r>
            <a:endParaRPr lang="lt-LT" sz="4000"/>
          </a:p>
        </c:rich>
      </c:tx>
      <c:layout/>
    </c:title>
    <c:plotArea>
      <c:layout>
        <c:manualLayout>
          <c:layoutTarget val="inner"/>
          <c:xMode val="edge"/>
          <c:yMode val="edge"/>
          <c:x val="2.1145905232438447E-2"/>
          <c:y val="0.17910796999467118"/>
          <c:w val="0.97885409476756169"/>
          <c:h val="0.76652445106371503"/>
        </c:manualLayout>
      </c:layout>
      <c:lineChart>
        <c:grouping val="standard"/>
        <c:ser>
          <c:idx val="0"/>
          <c:order val="0"/>
          <c:tx>
            <c:strRef>
              <c:f>Sheet1!$S$46:$S$47</c:f>
              <c:strCache>
                <c:ptCount val="1"/>
                <c:pt idx="0">
                  <c:v>Mokinių skaičius 1-4 klasėse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Sheet1!$R$48:$R$51</c:f>
              <c:strCache>
                <c:ptCount val="4"/>
                <c:pt idx="0">
                  <c:v>2012 m. 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Sheet1!$S$48:$S$51</c:f>
              <c:numCache>
                <c:formatCode>General</c:formatCode>
                <c:ptCount val="4"/>
                <c:pt idx="0">
                  <c:v>544</c:v>
                </c:pt>
                <c:pt idx="1">
                  <c:v>526</c:v>
                </c:pt>
                <c:pt idx="2">
                  <c:v>504</c:v>
                </c:pt>
                <c:pt idx="3">
                  <c:v>499</c:v>
                </c:pt>
              </c:numCache>
            </c:numRef>
          </c:val>
        </c:ser>
        <c:ser>
          <c:idx val="1"/>
          <c:order val="1"/>
          <c:tx>
            <c:strRef>
              <c:f>Sheet1!$T$46:$T$47</c:f>
              <c:strCache>
                <c:ptCount val="1"/>
                <c:pt idx="0">
                  <c:v>Mokinių skaičius 5-8 klasėse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Sheet1!$R$48:$R$51</c:f>
              <c:strCache>
                <c:ptCount val="4"/>
                <c:pt idx="0">
                  <c:v>2012 m. 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Sheet1!$T$48:$T$51</c:f>
              <c:numCache>
                <c:formatCode>General</c:formatCode>
                <c:ptCount val="4"/>
                <c:pt idx="0">
                  <c:v>713</c:v>
                </c:pt>
                <c:pt idx="1">
                  <c:v>660</c:v>
                </c:pt>
                <c:pt idx="2">
                  <c:v>596</c:v>
                </c:pt>
                <c:pt idx="3">
                  <c:v>526</c:v>
                </c:pt>
              </c:numCache>
            </c:numRef>
          </c:val>
        </c:ser>
        <c:dLbls>
          <c:showVal val="1"/>
        </c:dLbls>
        <c:marker val="1"/>
        <c:axId val="78036992"/>
        <c:axId val="78038528"/>
      </c:lineChart>
      <c:catAx>
        <c:axId val="780369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lt-LT"/>
          </a:p>
        </c:txPr>
        <c:crossAx val="78038528"/>
        <c:crosses val="autoZero"/>
        <c:auto val="1"/>
        <c:lblAlgn val="ctr"/>
        <c:lblOffset val="100"/>
      </c:catAx>
      <c:valAx>
        <c:axId val="78038528"/>
        <c:scaling>
          <c:orientation val="minMax"/>
        </c:scaling>
        <c:delete val="1"/>
        <c:axPos val="l"/>
        <c:numFmt formatCode="General" sourceLinked="1"/>
        <c:tickLblPos val="none"/>
        <c:crossAx val="78036992"/>
        <c:crosses val="autoZero"/>
        <c:crossBetween val="between"/>
      </c:valAx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t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000"/>
            </a:pPr>
            <a:r>
              <a:rPr lang="lt-LT" dirty="0"/>
              <a:t>Mokinių skaičius </a:t>
            </a:r>
            <a:r>
              <a:rPr lang="lt-LT" dirty="0" smtClean="0"/>
              <a:t>bendrojo </a:t>
            </a:r>
            <a:r>
              <a:rPr lang="lt-LT" dirty="0"/>
              <a:t>ugdymo mokyklose</a:t>
            </a:r>
          </a:p>
        </c:rich>
      </c:tx>
      <c:layout/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Sheet1!$E$100</c:f>
              <c:strCache>
                <c:ptCount val="1"/>
                <c:pt idx="0">
                  <c:v>Mokinių skaičius bedrojo ugdymo mokyklose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800"/>
                </a:pPr>
                <a:endParaRPr lang="lt-LT"/>
              </a:p>
            </c:txPr>
            <c:showVal val="1"/>
          </c:dLbls>
          <c:cat>
            <c:strRef>
              <c:f>Sheet1!$D$101:$D$104</c:f>
              <c:strCache>
                <c:ptCount val="4"/>
                <c:pt idx="0">
                  <c:v>2012 m. 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Sheet1!$E$101:$E$104</c:f>
              <c:numCache>
                <c:formatCode>General</c:formatCode>
                <c:ptCount val="4"/>
                <c:pt idx="0">
                  <c:v>1893</c:v>
                </c:pt>
                <c:pt idx="1">
                  <c:v>1803</c:v>
                </c:pt>
                <c:pt idx="2">
                  <c:v>1669</c:v>
                </c:pt>
                <c:pt idx="3">
                  <c:v>1581</c:v>
                </c:pt>
              </c:numCache>
            </c:numRef>
          </c:val>
        </c:ser>
        <c:shape val="box"/>
        <c:axId val="78395648"/>
        <c:axId val="78397440"/>
        <c:axId val="0"/>
      </c:bar3DChart>
      <c:catAx>
        <c:axId val="7839564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397440"/>
        <c:crosses val="autoZero"/>
        <c:auto val="1"/>
        <c:lblAlgn val="ctr"/>
        <c:lblOffset val="100"/>
      </c:catAx>
      <c:valAx>
        <c:axId val="78397440"/>
        <c:scaling>
          <c:orientation val="minMax"/>
        </c:scaling>
        <c:axPos val="l"/>
        <c:majorGridlines/>
        <c:numFmt formatCode="General" sourceLinked="1"/>
        <c:tickLblPos val="nextTo"/>
        <c:crossAx val="78395648"/>
        <c:crosses val="autoZero"/>
        <c:crossBetween val="between"/>
      </c:valAx>
    </c:plotArea>
    <c:plotVisOnly val="1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Sheet1!$D$117</c:f>
              <c:strCache>
                <c:ptCount val="1"/>
                <c:pt idx="0">
                  <c:v>Klasių skaičius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800"/>
                </a:pPr>
                <a:endParaRPr lang="lt-LT"/>
              </a:p>
            </c:txPr>
            <c:showVal val="1"/>
          </c:dLbls>
          <c:cat>
            <c:strRef>
              <c:f>Sheet1!$C$118:$C$121</c:f>
              <c:strCache>
                <c:ptCount val="4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Sheet1!$D$118:$D$121</c:f>
              <c:numCache>
                <c:formatCode>General</c:formatCode>
                <c:ptCount val="4"/>
                <c:pt idx="0">
                  <c:v>103</c:v>
                </c:pt>
                <c:pt idx="1">
                  <c:v>93</c:v>
                </c:pt>
                <c:pt idx="2">
                  <c:v>89</c:v>
                </c:pt>
                <c:pt idx="3">
                  <c:v>87</c:v>
                </c:pt>
              </c:numCache>
            </c:numRef>
          </c:val>
        </c:ser>
        <c:shape val="box"/>
        <c:axId val="78430592"/>
        <c:axId val="78432128"/>
        <c:axId val="0"/>
      </c:bar3DChart>
      <c:catAx>
        <c:axId val="7843059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432128"/>
        <c:crosses val="autoZero"/>
        <c:auto val="1"/>
        <c:lblAlgn val="ctr"/>
        <c:lblOffset val="100"/>
      </c:catAx>
      <c:valAx>
        <c:axId val="78432128"/>
        <c:scaling>
          <c:orientation val="minMax"/>
        </c:scaling>
        <c:axPos val="l"/>
        <c:majorGridlines/>
        <c:numFmt formatCode="General" sourceLinked="1"/>
        <c:tickLblPos val="nextTo"/>
        <c:crossAx val="78430592"/>
        <c:crosses val="autoZero"/>
        <c:crossBetween val="between"/>
      </c:valAx>
    </c:plotArea>
    <c:plotVisOnly val="1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Sheet1!$D$133</c:f>
              <c:strCache>
                <c:ptCount val="1"/>
                <c:pt idx="0">
                  <c:v>Mokyklų skaičius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800"/>
                </a:pPr>
                <a:endParaRPr lang="lt-LT"/>
              </a:p>
            </c:txPr>
            <c:showVal val="1"/>
          </c:dLbls>
          <c:cat>
            <c:strRef>
              <c:f>Sheet1!$C$134:$C$137</c:f>
              <c:strCache>
                <c:ptCount val="4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Sheet1!$D$134:$D$137</c:f>
              <c:numCache>
                <c:formatCode>General</c:formatCode>
                <c:ptCount val="4"/>
                <c:pt idx="0">
                  <c:v>13</c:v>
                </c:pt>
                <c:pt idx="1">
                  <c:v>13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</c:ser>
        <c:shape val="box"/>
        <c:axId val="78448896"/>
        <c:axId val="78458880"/>
        <c:axId val="0"/>
      </c:bar3DChart>
      <c:catAx>
        <c:axId val="7844889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458880"/>
        <c:crosses val="autoZero"/>
        <c:auto val="1"/>
        <c:lblAlgn val="ctr"/>
        <c:lblOffset val="100"/>
      </c:catAx>
      <c:valAx>
        <c:axId val="78458880"/>
        <c:scaling>
          <c:orientation val="minMax"/>
        </c:scaling>
        <c:axPos val="l"/>
        <c:majorGridlines/>
        <c:numFmt formatCode="General" sourceLinked="1"/>
        <c:tickLblPos val="nextTo"/>
        <c:crossAx val="78448896"/>
        <c:crosses val="autoZero"/>
        <c:crossBetween val="between"/>
      </c:valAx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000"/>
            </a:pPr>
            <a:r>
              <a:rPr lang="lt-LT" sz="4000"/>
              <a:t>Mokytojų skaičius</a:t>
            </a:r>
          </a:p>
        </c:rich>
      </c:tx>
      <c:layout/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Sheet1!$D$150</c:f>
              <c:strCache>
                <c:ptCount val="1"/>
                <c:pt idx="0">
                  <c:v>Iš viso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Sheet1!$C$151:$C$154</c:f>
              <c:strCache>
                <c:ptCount val="4"/>
                <c:pt idx="0">
                  <c:v>2012 m. 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Sheet1!$D$151:$D$154</c:f>
              <c:numCache>
                <c:formatCode>General</c:formatCode>
                <c:ptCount val="4"/>
                <c:pt idx="0">
                  <c:v>190</c:v>
                </c:pt>
                <c:pt idx="1">
                  <c:v>172</c:v>
                </c:pt>
                <c:pt idx="2">
                  <c:v>171</c:v>
                </c:pt>
                <c:pt idx="3">
                  <c:v>162</c:v>
                </c:pt>
              </c:numCache>
            </c:numRef>
          </c:val>
        </c:ser>
        <c:ser>
          <c:idx val="1"/>
          <c:order val="1"/>
          <c:tx>
            <c:strRef>
              <c:f>Sheet1!$E$150</c:f>
              <c:strCache>
                <c:ptCount val="1"/>
                <c:pt idx="0">
                  <c:v>iš jų moterų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Sheet1!$C$151:$C$154</c:f>
              <c:strCache>
                <c:ptCount val="4"/>
                <c:pt idx="0">
                  <c:v>2012 m. 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Sheet1!$E$151:$E$154</c:f>
              <c:numCache>
                <c:formatCode>General</c:formatCode>
                <c:ptCount val="4"/>
                <c:pt idx="0">
                  <c:v>163</c:v>
                </c:pt>
                <c:pt idx="1">
                  <c:v>150</c:v>
                </c:pt>
                <c:pt idx="2">
                  <c:v>148</c:v>
                </c:pt>
                <c:pt idx="3">
                  <c:v>141</c:v>
                </c:pt>
              </c:numCache>
            </c:numRef>
          </c:val>
        </c:ser>
        <c:gapWidth val="75"/>
        <c:shape val="box"/>
        <c:axId val="78317056"/>
        <c:axId val="78318592"/>
        <c:axId val="0"/>
      </c:bar3DChart>
      <c:catAx>
        <c:axId val="783170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318592"/>
        <c:crosses val="autoZero"/>
        <c:auto val="1"/>
        <c:lblAlgn val="ctr"/>
        <c:lblOffset val="100"/>
      </c:catAx>
      <c:valAx>
        <c:axId val="7831859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7831705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000"/>
          </a:pPr>
          <a:endParaRPr lang="lt-LT"/>
        </a:p>
      </c:txPr>
    </c:legend>
    <c:plotVisOnly val="1"/>
  </c:chart>
  <c:txPr>
    <a:bodyPr/>
    <a:lstStyle/>
    <a:p>
      <a:pPr>
        <a:defRPr>
          <a:solidFill>
            <a:sysClr val="windowText" lastClr="000000"/>
          </a:solidFill>
        </a:defRPr>
      </a:pPr>
      <a:endParaRPr lang="lt-LT"/>
    </a:p>
  </c:txPr>
  <c:externalData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000"/>
            </a:pPr>
            <a:r>
              <a:rPr lang="lt-LT" sz="4000" dirty="0"/>
              <a:t>Vienam mokytojui tenkančių mokinių skaičius</a:t>
            </a:r>
            <a:r>
              <a:rPr lang="lt-LT" sz="4000" baseline="0" dirty="0"/>
              <a:t> </a:t>
            </a:r>
            <a:endParaRPr lang="lt-LT" sz="4000" dirty="0"/>
          </a:p>
        </c:rich>
      </c:tx>
      <c:layout/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Sheet1!$E$168:$E$170</c:f>
              <c:strCache>
                <c:ptCount val="1"/>
                <c:pt idx="0">
                  <c:v>Vienam mokytojui tenkančių mokinių skaičius 2015 m.</c:v>
                </c:pt>
              </c:strCache>
            </c:strRef>
          </c:tx>
          <c:cat>
            <c:strRef>
              <c:f>Sheet1!$D$171:$D$179</c:f>
              <c:strCache>
                <c:ptCount val="8"/>
                <c:pt idx="0">
                  <c:v>Zarasų „Ąžuolo" gimnazija</c:v>
                </c:pt>
                <c:pt idx="1">
                  <c:v>Dusetų Kazimiero Būgos gimnazija</c:v>
                </c:pt>
                <c:pt idx="2">
                  <c:v>Antazavės Juozo Gruodžio gimnazija</c:v>
                </c:pt>
                <c:pt idx="3">
                  <c:v>Zarasų Pauliaus Širvio progimnazija</c:v>
                </c:pt>
                <c:pt idx="4">
                  <c:v>Salako pagrindinė mokykla</c:v>
                </c:pt>
                <c:pt idx="5">
                  <c:v>Turmanto pagrindinė mokykla</c:v>
                </c:pt>
                <c:pt idx="6">
                  <c:v>Zarasų „Santarvės" pradinė mokykla</c:v>
                </c:pt>
                <c:pt idx="7">
                  <c:v>Rajonas</c:v>
                </c:pt>
              </c:strCache>
            </c:strRef>
          </c:cat>
          <c:val>
            <c:numRef>
              <c:f>Sheet1!$E$171:$E$179</c:f>
              <c:numCache>
                <c:formatCode>General</c:formatCode>
                <c:ptCount val="9"/>
              </c:numCache>
            </c:numRef>
          </c:val>
        </c:ser>
        <c:ser>
          <c:idx val="1"/>
          <c:order val="1"/>
          <c:tx>
            <c:strRef>
              <c:f>Sheet1!$F$168:$F$170</c:f>
              <c:strCache>
                <c:ptCount val="1"/>
                <c:pt idx="0">
                  <c:v>Vienam mokytojui tenkančių mokinių skaičius 2015 m.</c:v>
                </c:pt>
              </c:strCache>
            </c:strRef>
          </c:tx>
          <c:cat>
            <c:strRef>
              <c:f>Sheet1!$D$171:$D$179</c:f>
              <c:strCache>
                <c:ptCount val="8"/>
                <c:pt idx="0">
                  <c:v>Zarasų „Ąžuolo" gimnazija</c:v>
                </c:pt>
                <c:pt idx="1">
                  <c:v>Dusetų Kazimiero Būgos gimnazija</c:v>
                </c:pt>
                <c:pt idx="2">
                  <c:v>Antazavės Juozo Gruodžio gimnazija</c:v>
                </c:pt>
                <c:pt idx="3">
                  <c:v>Zarasų Pauliaus Širvio progimnazija</c:v>
                </c:pt>
                <c:pt idx="4">
                  <c:v>Salako pagrindinė mokykla</c:v>
                </c:pt>
                <c:pt idx="5">
                  <c:v>Turmanto pagrindinė mokykla</c:v>
                </c:pt>
                <c:pt idx="6">
                  <c:v>Zarasų „Santarvės" pradinė mokykla</c:v>
                </c:pt>
                <c:pt idx="7">
                  <c:v>Rajonas</c:v>
                </c:pt>
              </c:strCache>
            </c:strRef>
          </c:cat>
          <c:val>
            <c:numRef>
              <c:f>Sheet1!$F$171:$F$179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Sheet1!$G$168:$G$170</c:f>
              <c:strCache>
                <c:ptCount val="1"/>
                <c:pt idx="0">
                  <c:v>Vienam mokytojui tenkančių mokinių skaičius 2015 m.</c:v>
                </c:pt>
              </c:strCache>
            </c:strRef>
          </c:tx>
          <c:cat>
            <c:strRef>
              <c:f>Sheet1!$D$171:$D$179</c:f>
              <c:strCache>
                <c:ptCount val="8"/>
                <c:pt idx="0">
                  <c:v>Zarasų „Ąžuolo" gimnazija</c:v>
                </c:pt>
                <c:pt idx="1">
                  <c:v>Dusetų Kazimiero Būgos gimnazija</c:v>
                </c:pt>
                <c:pt idx="2">
                  <c:v>Antazavės Juozo Gruodžio gimnazija</c:v>
                </c:pt>
                <c:pt idx="3">
                  <c:v>Zarasų Pauliaus Širvio progimnazija</c:v>
                </c:pt>
                <c:pt idx="4">
                  <c:v>Salako pagrindinė mokykla</c:v>
                </c:pt>
                <c:pt idx="5">
                  <c:v>Turmanto pagrindinė mokykla</c:v>
                </c:pt>
                <c:pt idx="6">
                  <c:v>Zarasų „Santarvės" pradinė mokykla</c:v>
                </c:pt>
                <c:pt idx="7">
                  <c:v>Rajonas</c:v>
                </c:pt>
              </c:strCache>
            </c:strRef>
          </c:cat>
          <c:val>
            <c:numRef>
              <c:f>Sheet1!$G$171:$G$179</c:f>
              <c:numCache>
                <c:formatCode>General</c:formatCode>
                <c:ptCount val="9"/>
              </c:numCache>
            </c:numRef>
          </c:val>
        </c:ser>
        <c:ser>
          <c:idx val="3"/>
          <c:order val="3"/>
          <c:tx>
            <c:strRef>
              <c:f>Sheet1!$H$168:$H$170</c:f>
              <c:strCache>
                <c:ptCount val="1"/>
                <c:pt idx="0">
                  <c:v>Vienam mokytojui tenkančių mokinių skaičius 2015 m.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elete val="1"/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</c:dLbls>
          <c:cat>
            <c:strRef>
              <c:f>Sheet1!$D$171:$D$179</c:f>
              <c:strCache>
                <c:ptCount val="8"/>
                <c:pt idx="0">
                  <c:v>Zarasų „Ąžuolo" gimnazija</c:v>
                </c:pt>
                <c:pt idx="1">
                  <c:v>Dusetų Kazimiero Būgos gimnazija</c:v>
                </c:pt>
                <c:pt idx="2">
                  <c:v>Antazavės Juozo Gruodžio gimnazija</c:v>
                </c:pt>
                <c:pt idx="3">
                  <c:v>Zarasų Pauliaus Širvio progimnazija</c:v>
                </c:pt>
                <c:pt idx="4">
                  <c:v>Salako pagrindinė mokykla</c:v>
                </c:pt>
                <c:pt idx="5">
                  <c:v>Turmanto pagrindinė mokykla</c:v>
                </c:pt>
                <c:pt idx="6">
                  <c:v>Zarasų „Santarvės" pradinė mokykla</c:v>
                </c:pt>
                <c:pt idx="7">
                  <c:v>Rajonas</c:v>
                </c:pt>
              </c:strCache>
            </c:strRef>
          </c:cat>
          <c:val>
            <c:numRef>
              <c:f>Sheet1!$H$171:$H$179</c:f>
              <c:numCache>
                <c:formatCode>General</c:formatCode>
                <c:ptCount val="9"/>
                <c:pt idx="0">
                  <c:v>8</c:v>
                </c:pt>
                <c:pt idx="1">
                  <c:v>7</c:v>
                </c:pt>
                <c:pt idx="2">
                  <c:v>8</c:v>
                </c:pt>
                <c:pt idx="3">
                  <c:v>10</c:v>
                </c:pt>
                <c:pt idx="4">
                  <c:v>7</c:v>
                </c:pt>
                <c:pt idx="5">
                  <c:v>5</c:v>
                </c:pt>
                <c:pt idx="6">
                  <c:v>16</c:v>
                </c:pt>
                <c:pt idx="7">
                  <c:v>9</c:v>
                </c:pt>
              </c:numCache>
            </c:numRef>
          </c:val>
        </c:ser>
        <c:shape val="box"/>
        <c:axId val="78371072"/>
        <c:axId val="78585856"/>
        <c:axId val="0"/>
      </c:bar3DChart>
      <c:catAx>
        <c:axId val="783710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lt-LT"/>
          </a:p>
        </c:txPr>
        <c:crossAx val="78585856"/>
        <c:crosses val="autoZero"/>
        <c:auto val="1"/>
        <c:lblAlgn val="ctr"/>
        <c:lblOffset val="100"/>
      </c:catAx>
      <c:valAx>
        <c:axId val="785858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8371072"/>
        <c:crosses val="autoZero"/>
        <c:crossBetween val="between"/>
      </c:valAx>
    </c:plotArea>
    <c:plotVisOnly val="1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4000"/>
            </a:pPr>
            <a:r>
              <a:rPr lang="en-US" sz="4000"/>
              <a:t>Atestuot</a:t>
            </a:r>
            <a:r>
              <a:rPr lang="lt-LT" sz="4000"/>
              <a:t>ų</a:t>
            </a:r>
            <a:r>
              <a:rPr lang="lt-LT" sz="4000" baseline="0"/>
              <a:t> pedagogų dalis (</a:t>
            </a:r>
            <a:r>
              <a:rPr lang="en-US" sz="4000" baseline="0"/>
              <a:t>%)</a:t>
            </a:r>
            <a:endParaRPr lang="lt-LT" sz="4000"/>
          </a:p>
        </c:rich>
      </c:tx>
      <c:layout>
        <c:manualLayout>
          <c:xMode val="edge"/>
          <c:yMode val="edge"/>
          <c:x val="0.19654855643044641"/>
          <c:y val="2.7777777777778019E-2"/>
        </c:manualLayout>
      </c:layout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solidFill>
          <a:srgbClr val="FFC000"/>
        </a:solidFill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Sheet1!$E$198:$E$199</c:f>
              <c:strCache>
                <c:ptCount val="1"/>
                <c:pt idx="0">
                  <c:v>Atestuotų pedagogų dalis(%)</c:v>
                </c:pt>
              </c:strCache>
            </c:strRef>
          </c:tx>
          <c:cat>
            <c:strRef>
              <c:f>Sheet1!$D$200:$D$203</c:f>
              <c:strCache>
                <c:ptCount val="4"/>
                <c:pt idx="0">
                  <c:v>Mokytojas ekspertas</c:v>
                </c:pt>
                <c:pt idx="1">
                  <c:v>Mokytojas metodininkas</c:v>
                </c:pt>
                <c:pt idx="2">
                  <c:v>Vyresnysis mokytojas</c:v>
                </c:pt>
                <c:pt idx="3">
                  <c:v>Mokytojas</c:v>
                </c:pt>
              </c:strCache>
            </c:strRef>
          </c:cat>
          <c:val>
            <c:numRef>
              <c:f>Sheet1!$E$200:$E$203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Sheet1!$F$198:$F$199</c:f>
              <c:strCache>
                <c:ptCount val="1"/>
                <c:pt idx="0">
                  <c:v>Atestuotų pedagogų dalis(%) Zarasai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Sheet1!$D$200:$D$203</c:f>
              <c:strCache>
                <c:ptCount val="4"/>
                <c:pt idx="0">
                  <c:v>Mokytojas ekspertas</c:v>
                </c:pt>
                <c:pt idx="1">
                  <c:v>Mokytojas metodininkas</c:v>
                </c:pt>
                <c:pt idx="2">
                  <c:v>Vyresnysis mokytojas</c:v>
                </c:pt>
                <c:pt idx="3">
                  <c:v>Mokytojas</c:v>
                </c:pt>
              </c:strCache>
            </c:strRef>
          </c:cat>
          <c:val>
            <c:numRef>
              <c:f>Sheet1!$F$200:$F$203</c:f>
              <c:numCache>
                <c:formatCode>General</c:formatCode>
                <c:ptCount val="4"/>
                <c:pt idx="0">
                  <c:v>2.9</c:v>
                </c:pt>
                <c:pt idx="1">
                  <c:v>39.700000000000003</c:v>
                </c:pt>
                <c:pt idx="2">
                  <c:v>37.300000000000004</c:v>
                </c:pt>
                <c:pt idx="3">
                  <c:v>5.9</c:v>
                </c:pt>
              </c:numCache>
            </c:numRef>
          </c:val>
        </c:ser>
        <c:ser>
          <c:idx val="2"/>
          <c:order val="2"/>
          <c:tx>
            <c:strRef>
              <c:f>Sheet1!$G$198:$G$199</c:f>
              <c:strCache>
                <c:ptCount val="1"/>
                <c:pt idx="0">
                  <c:v>Atestuotų pedagogų dalis(%) Lietuva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000"/>
                </a:pPr>
                <a:endParaRPr lang="lt-LT"/>
              </a:p>
            </c:txPr>
            <c:showVal val="1"/>
          </c:dLbls>
          <c:cat>
            <c:strRef>
              <c:f>Sheet1!$D$200:$D$203</c:f>
              <c:strCache>
                <c:ptCount val="4"/>
                <c:pt idx="0">
                  <c:v>Mokytojas ekspertas</c:v>
                </c:pt>
                <c:pt idx="1">
                  <c:v>Mokytojas metodininkas</c:v>
                </c:pt>
                <c:pt idx="2">
                  <c:v>Vyresnysis mokytojas</c:v>
                </c:pt>
                <c:pt idx="3">
                  <c:v>Mokytojas</c:v>
                </c:pt>
              </c:strCache>
            </c:strRef>
          </c:cat>
          <c:val>
            <c:numRef>
              <c:f>Sheet1!$G$200:$G$203</c:f>
              <c:numCache>
                <c:formatCode>General</c:formatCode>
                <c:ptCount val="4"/>
                <c:pt idx="0">
                  <c:v>2.4</c:v>
                </c:pt>
                <c:pt idx="1">
                  <c:v>32.700000000000003</c:v>
                </c:pt>
                <c:pt idx="2">
                  <c:v>40.800000000000004</c:v>
                </c:pt>
                <c:pt idx="3">
                  <c:v>7.8</c:v>
                </c:pt>
              </c:numCache>
            </c:numRef>
          </c:val>
        </c:ser>
        <c:shape val="box"/>
        <c:axId val="78633216"/>
        <c:axId val="78643200"/>
        <c:axId val="0"/>
      </c:bar3DChart>
      <c:catAx>
        <c:axId val="7863321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lt-LT"/>
          </a:p>
        </c:txPr>
        <c:crossAx val="78643200"/>
        <c:crosses val="autoZero"/>
        <c:auto val="1"/>
        <c:lblAlgn val="ctr"/>
        <c:lblOffset val="100"/>
      </c:catAx>
      <c:valAx>
        <c:axId val="786432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8633216"/>
        <c:crosses val="autoZero"/>
        <c:crossBetween val="between"/>
      </c:valAx>
    </c:plotArea>
    <c:legend>
      <c:legendPos val="r"/>
      <c:legendEntry>
        <c:idx val="0"/>
        <c:delete val="1"/>
      </c:legendEntry>
      <c:layout/>
    </c:legend>
    <c:plotVisOnly val="1"/>
  </c:chart>
  <c:externalData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3600"/>
          </a:pPr>
          <a:endParaRPr lang="lt-LT"/>
        </a:p>
      </c:txPr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>
        <c:manualLayout>
          <c:layoutTarget val="inner"/>
          <c:xMode val="edge"/>
          <c:yMode val="edge"/>
          <c:x val="3.7160618106569988E-2"/>
          <c:y val="0.22936843085854391"/>
          <c:w val="0.9470665183543292"/>
          <c:h val="0.72397382845736968"/>
        </c:manualLayout>
      </c:layout>
      <c:bar3DChart>
        <c:barDir val="col"/>
        <c:grouping val="clustered"/>
        <c:ser>
          <c:idx val="0"/>
          <c:order val="0"/>
          <c:tx>
            <c:strRef>
              <c:f>Sheet1!$E$219</c:f>
              <c:strCache>
                <c:ptCount val="1"/>
                <c:pt idx="0">
                  <c:v>Švietimui skiriama rajono biudžeto dalis(%)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Sheet1!$D$220:$D$224</c:f>
              <c:strCache>
                <c:ptCount val="5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  <c:pt idx="4">
                  <c:v>2016 m.</c:v>
                </c:pt>
              </c:strCache>
            </c:strRef>
          </c:cat>
          <c:val>
            <c:numRef>
              <c:f>Sheet1!$E$220:$E$224</c:f>
              <c:numCache>
                <c:formatCode>General</c:formatCode>
                <c:ptCount val="5"/>
                <c:pt idx="0">
                  <c:v>38.700000000000003</c:v>
                </c:pt>
                <c:pt idx="1">
                  <c:v>37.4</c:v>
                </c:pt>
                <c:pt idx="2">
                  <c:v>33.6</c:v>
                </c:pt>
                <c:pt idx="3">
                  <c:v>31.3</c:v>
                </c:pt>
                <c:pt idx="4">
                  <c:v>34</c:v>
                </c:pt>
              </c:numCache>
            </c:numRef>
          </c:val>
        </c:ser>
        <c:shape val="box"/>
        <c:axId val="78664832"/>
        <c:axId val="78666368"/>
        <c:axId val="0"/>
      </c:bar3DChart>
      <c:catAx>
        <c:axId val="7866483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lt-LT"/>
          </a:p>
        </c:txPr>
        <c:crossAx val="78666368"/>
        <c:crosses val="autoZero"/>
        <c:auto val="1"/>
        <c:lblAlgn val="ctr"/>
        <c:lblOffset val="100"/>
      </c:catAx>
      <c:valAx>
        <c:axId val="78666368"/>
        <c:scaling>
          <c:orientation val="minMax"/>
        </c:scaling>
        <c:axPos val="l"/>
        <c:majorGridlines/>
        <c:numFmt formatCode="General" sourceLinked="1"/>
        <c:tickLblPos val="nextTo"/>
        <c:crossAx val="78664832"/>
        <c:crosses val="autoZero"/>
        <c:crossBetween val="between"/>
      </c:valAx>
    </c:plotArea>
    <c:plotVisOnly val="1"/>
  </c:chart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Sheet1!$D$242:$D$243</c:f>
              <c:strCache>
                <c:ptCount val="1"/>
                <c:pt idx="0">
                  <c:v>MK lėšos (tūkst. Eur)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800">
                    <a:latin typeface="Times New Roman" pitchFamily="18" charset="0"/>
                    <a:cs typeface="Times New Roman" pitchFamily="18" charset="0"/>
                  </a:defRPr>
                </a:pPr>
                <a:endParaRPr lang="lt-LT"/>
              </a:p>
            </c:txPr>
            <c:showVal val="1"/>
          </c:dLbls>
          <c:cat>
            <c:strRef>
              <c:f>Sheet1!$C$244:$C$248</c:f>
              <c:strCache>
                <c:ptCount val="5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  <c:pt idx="4">
                  <c:v>2016 m.</c:v>
                </c:pt>
              </c:strCache>
            </c:strRef>
          </c:cat>
          <c:val>
            <c:numRef>
              <c:f>Sheet1!$D$244:$D$248</c:f>
              <c:numCache>
                <c:formatCode>General</c:formatCode>
                <c:ptCount val="5"/>
                <c:pt idx="0">
                  <c:v>3106</c:v>
                </c:pt>
                <c:pt idx="1">
                  <c:v>2852</c:v>
                </c:pt>
                <c:pt idx="2">
                  <c:v>2809</c:v>
                </c:pt>
                <c:pt idx="3">
                  <c:v>2768</c:v>
                </c:pt>
                <c:pt idx="4">
                  <c:v>2718</c:v>
                </c:pt>
              </c:numCache>
            </c:numRef>
          </c:val>
        </c:ser>
        <c:shape val="box"/>
        <c:axId val="78785536"/>
        <c:axId val="78799616"/>
        <c:axId val="0"/>
      </c:bar3DChart>
      <c:catAx>
        <c:axId val="7878553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799616"/>
        <c:crosses val="autoZero"/>
        <c:auto val="1"/>
        <c:lblAlgn val="ctr"/>
        <c:lblOffset val="100"/>
      </c:catAx>
      <c:valAx>
        <c:axId val="78799616"/>
        <c:scaling>
          <c:orientation val="minMax"/>
        </c:scaling>
        <c:axPos val="l"/>
        <c:majorGridlines/>
        <c:numFmt formatCode="General" sourceLinked="1"/>
        <c:tickLblPos val="nextTo"/>
        <c:crossAx val="78785536"/>
        <c:crosses val="autoZero"/>
        <c:crossBetween val="between"/>
      </c:valAx>
    </c:plotArea>
    <c:plotVisOnly val="1"/>
  </c:chart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view3D>
      <c:rAngAx val="1"/>
    </c:view3D>
    <c:floor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Sheet1!$D$260:$D$261</c:f>
              <c:strCache>
                <c:ptCount val="1"/>
                <c:pt idx="0">
                  <c:v>Bendrojo ugdymo mokykloms skiriamos lėšos (tūkst.Eur)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dLbls>
            <c:txPr>
              <a:bodyPr/>
              <a:lstStyle/>
              <a:p>
                <a:pPr>
                  <a:defRPr sz="2800"/>
                </a:pPr>
                <a:endParaRPr lang="lt-LT"/>
              </a:p>
            </c:txPr>
            <c:showVal val="1"/>
          </c:dLbls>
          <c:cat>
            <c:strRef>
              <c:f>Sheet1!$C$262:$C$265</c:f>
              <c:strCache>
                <c:ptCount val="4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 </c:v>
                </c:pt>
              </c:strCache>
            </c:strRef>
          </c:cat>
          <c:val>
            <c:numRef>
              <c:f>Sheet1!$D$262:$D$265</c:f>
              <c:numCache>
                <c:formatCode>General</c:formatCode>
                <c:ptCount val="4"/>
                <c:pt idx="0">
                  <c:v>4196</c:v>
                </c:pt>
                <c:pt idx="1">
                  <c:v>3734</c:v>
                </c:pt>
                <c:pt idx="2">
                  <c:v>3812</c:v>
                </c:pt>
                <c:pt idx="3">
                  <c:v>3798</c:v>
                </c:pt>
              </c:numCache>
            </c:numRef>
          </c:val>
        </c:ser>
        <c:shape val="box"/>
        <c:axId val="78836864"/>
        <c:axId val="78838400"/>
        <c:axId val="0"/>
      </c:bar3DChart>
      <c:catAx>
        <c:axId val="7883686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lt-LT"/>
          </a:p>
        </c:txPr>
        <c:crossAx val="78838400"/>
        <c:crosses val="autoZero"/>
        <c:auto val="1"/>
        <c:lblAlgn val="ctr"/>
        <c:lblOffset val="100"/>
      </c:catAx>
      <c:valAx>
        <c:axId val="78838400"/>
        <c:scaling>
          <c:orientation val="minMax"/>
        </c:scaling>
        <c:axPos val="l"/>
        <c:majorGridlines/>
        <c:numFmt formatCode="General" sourceLinked="1"/>
        <c:tickLblPos val="nextTo"/>
        <c:crossAx val="78836864"/>
        <c:crosses val="autoZero"/>
        <c:crossBetween val="between"/>
      </c:valAx>
    </c:plotArea>
    <c:plotVisOnly val="1"/>
  </c:chart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000" b="1"/>
              <a:t>Vidutiniškai lėšų</a:t>
            </a:r>
            <a:r>
              <a:rPr lang="lt-LT" sz="2000" b="1" baseline="0"/>
              <a:t> buvo skirta 1 mokiniui atskirose rajono mokyklose 2012-2015 m.  (Eur)</a:t>
            </a:r>
            <a:endParaRPr lang="lt-LT" sz="2000" b="1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5.0720102128081507E-2"/>
          <c:y val="6.9873503419484007E-2"/>
          <c:w val="0.93803660179786352"/>
          <c:h val="0.82263481240009773"/>
        </c:manualLayout>
      </c:layout>
      <c:barChart>
        <c:barDir val="col"/>
        <c:grouping val="clustered"/>
        <c:ser>
          <c:idx val="0"/>
          <c:order val="0"/>
          <c:tx>
            <c:strRef>
              <c:f>Lapas1!$B$2</c:f>
              <c:strCache>
                <c:ptCount val="1"/>
                <c:pt idx="0">
                  <c:v>2012 m.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dLbls>
            <c:showVal val="1"/>
          </c:dLbls>
          <c:cat>
            <c:strRef>
              <c:f>Lapas1!$A$3:$A$9</c:f>
              <c:strCache>
                <c:ptCount val="7"/>
                <c:pt idx="0">
                  <c:v>Salako pagrindinė mokykla</c:v>
                </c:pt>
                <c:pt idx="1">
                  <c:v>Turmanto pagrindinė mokykla</c:v>
                </c:pt>
                <c:pt idx="2">
                  <c:v>Dusetų Kazimiero Būgos gimnazija</c:v>
                </c:pt>
                <c:pt idx="3">
                  <c:v>Antazavės Juozo Gruodžio gimnazija</c:v>
                </c:pt>
                <c:pt idx="4">
                  <c:v>Zarasų "Ąžuolo" gimnazija</c:v>
                </c:pt>
                <c:pt idx="5">
                  <c:v>Zarasų Pauliaus Širvio proginazija</c:v>
                </c:pt>
                <c:pt idx="6">
                  <c:v>Zarasų "Santarvės" mokykla</c:v>
                </c:pt>
              </c:strCache>
            </c:strRef>
          </c:cat>
          <c:val>
            <c:numRef>
              <c:f>Lapas1!$B$3:$B$9</c:f>
              <c:numCache>
                <c:formatCode>General</c:formatCode>
                <c:ptCount val="7"/>
                <c:pt idx="0">
                  <c:v>3084</c:v>
                </c:pt>
                <c:pt idx="1">
                  <c:v>3046</c:v>
                </c:pt>
                <c:pt idx="2">
                  <c:v>2753</c:v>
                </c:pt>
                <c:pt idx="3">
                  <c:v>1766</c:v>
                </c:pt>
                <c:pt idx="4">
                  <c:v>1762</c:v>
                </c:pt>
                <c:pt idx="5">
                  <c:v>1537</c:v>
                </c:pt>
                <c:pt idx="6">
                  <c:v>1219</c:v>
                </c:pt>
              </c:numCache>
            </c:numRef>
          </c:val>
        </c:ser>
        <c:ser>
          <c:idx val="1"/>
          <c:order val="1"/>
          <c:tx>
            <c:strRef>
              <c:f>Lapas1!$C$2</c:f>
              <c:strCache>
                <c:ptCount val="1"/>
                <c:pt idx="0">
                  <c:v>2013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-1.4054120092566861E-3"/>
                  <c:y val="1.318723440108892E-2"/>
                </c:manualLayout>
              </c:layout>
              <c:showVal val="1"/>
            </c:dLbl>
            <c:showVal val="1"/>
          </c:dLbls>
          <c:cat>
            <c:strRef>
              <c:f>Lapas1!$A$3:$A$9</c:f>
              <c:strCache>
                <c:ptCount val="7"/>
                <c:pt idx="0">
                  <c:v>Salako pagrindinė mokykla</c:v>
                </c:pt>
                <c:pt idx="1">
                  <c:v>Turmanto pagrindinė mokykla</c:v>
                </c:pt>
                <c:pt idx="2">
                  <c:v>Dusetų Kazimiero Būgos gimnazija</c:v>
                </c:pt>
                <c:pt idx="3">
                  <c:v>Antazavės Juozo Gruodžio gimnazija</c:v>
                </c:pt>
                <c:pt idx="4">
                  <c:v>Zarasų "Ąžuolo" gimnazija</c:v>
                </c:pt>
                <c:pt idx="5">
                  <c:v>Zarasų Pauliaus Širvio proginazija</c:v>
                </c:pt>
                <c:pt idx="6">
                  <c:v>Zarasų "Santarvės" mokykla</c:v>
                </c:pt>
              </c:strCache>
            </c:strRef>
          </c:cat>
          <c:val>
            <c:numRef>
              <c:f>Lapas1!$C$3:$C$9</c:f>
              <c:numCache>
                <c:formatCode>General</c:formatCode>
                <c:ptCount val="7"/>
                <c:pt idx="0">
                  <c:v>2717</c:v>
                </c:pt>
                <c:pt idx="1">
                  <c:v>3046</c:v>
                </c:pt>
                <c:pt idx="2">
                  <c:v>2346</c:v>
                </c:pt>
                <c:pt idx="3">
                  <c:v>1992</c:v>
                </c:pt>
                <c:pt idx="4">
                  <c:v>1714</c:v>
                </c:pt>
                <c:pt idx="5">
                  <c:v>1579</c:v>
                </c:pt>
                <c:pt idx="6">
                  <c:v>1201</c:v>
                </c:pt>
              </c:numCache>
            </c:numRef>
          </c:val>
        </c:ser>
        <c:ser>
          <c:idx val="2"/>
          <c:order val="2"/>
          <c:tx>
            <c:strRef>
              <c:f>Lapas1!$D$2</c:f>
              <c:strCache>
                <c:ptCount val="1"/>
                <c:pt idx="0">
                  <c:v>2014 m. 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Lapas1!$A$3:$A$9</c:f>
              <c:strCache>
                <c:ptCount val="7"/>
                <c:pt idx="0">
                  <c:v>Salako pagrindinė mokykla</c:v>
                </c:pt>
                <c:pt idx="1">
                  <c:v>Turmanto pagrindinė mokykla</c:v>
                </c:pt>
                <c:pt idx="2">
                  <c:v>Dusetų Kazimiero Būgos gimnazija</c:v>
                </c:pt>
                <c:pt idx="3">
                  <c:v>Antazavės Juozo Gruodžio gimnazija</c:v>
                </c:pt>
                <c:pt idx="4">
                  <c:v>Zarasų "Ąžuolo" gimnazija</c:v>
                </c:pt>
                <c:pt idx="5">
                  <c:v>Zarasų Pauliaus Širvio proginazija</c:v>
                </c:pt>
                <c:pt idx="6">
                  <c:v>Zarasų "Santarvės" mokykla</c:v>
                </c:pt>
              </c:strCache>
            </c:strRef>
          </c:cat>
          <c:val>
            <c:numRef>
              <c:f>Lapas1!$D$3:$D$9</c:f>
              <c:numCache>
                <c:formatCode>General</c:formatCode>
                <c:ptCount val="7"/>
                <c:pt idx="0">
                  <c:v>2650</c:v>
                </c:pt>
                <c:pt idx="1">
                  <c:v>2911</c:v>
                </c:pt>
                <c:pt idx="2">
                  <c:v>2506</c:v>
                </c:pt>
                <c:pt idx="3">
                  <c:v>2026</c:v>
                </c:pt>
                <c:pt idx="4">
                  <c:v>1820</c:v>
                </c:pt>
                <c:pt idx="5">
                  <c:v>1696</c:v>
                </c:pt>
                <c:pt idx="6">
                  <c:v>1323</c:v>
                </c:pt>
              </c:numCache>
            </c:numRef>
          </c:val>
        </c:ser>
        <c:ser>
          <c:idx val="3"/>
          <c:order val="3"/>
          <c:tx>
            <c:strRef>
              <c:f>Lapas1!$E$2</c:f>
              <c:strCache>
                <c:ptCount val="1"/>
                <c:pt idx="0">
                  <c:v>2015 m.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Lapas1!$A$3:$A$9</c:f>
              <c:strCache>
                <c:ptCount val="7"/>
                <c:pt idx="0">
                  <c:v>Salako pagrindinė mokykla</c:v>
                </c:pt>
                <c:pt idx="1">
                  <c:v>Turmanto pagrindinė mokykla</c:v>
                </c:pt>
                <c:pt idx="2">
                  <c:v>Dusetų Kazimiero Būgos gimnazija</c:v>
                </c:pt>
                <c:pt idx="3">
                  <c:v>Antazavės Juozo Gruodžio gimnazija</c:v>
                </c:pt>
                <c:pt idx="4">
                  <c:v>Zarasų "Ąžuolo" gimnazija</c:v>
                </c:pt>
                <c:pt idx="5">
                  <c:v>Zarasų Pauliaus Širvio proginazija</c:v>
                </c:pt>
                <c:pt idx="6">
                  <c:v>Zarasų "Santarvės" mokykla</c:v>
                </c:pt>
              </c:strCache>
            </c:strRef>
          </c:cat>
          <c:val>
            <c:numRef>
              <c:f>Lapas1!$E$3:$E$9</c:f>
              <c:numCache>
                <c:formatCode>General</c:formatCode>
                <c:ptCount val="7"/>
                <c:pt idx="0">
                  <c:v>2742</c:v>
                </c:pt>
                <c:pt idx="1">
                  <c:v>3069</c:v>
                </c:pt>
                <c:pt idx="2">
                  <c:v>2558</c:v>
                </c:pt>
                <c:pt idx="3">
                  <c:v>2156</c:v>
                </c:pt>
                <c:pt idx="4">
                  <c:v>1953</c:v>
                </c:pt>
                <c:pt idx="5">
                  <c:v>1780</c:v>
                </c:pt>
                <c:pt idx="6">
                  <c:v>1272</c:v>
                </c:pt>
              </c:numCache>
            </c:numRef>
          </c:val>
        </c:ser>
        <c:gapWidth val="219"/>
        <c:overlap val="-27"/>
        <c:axId val="78764288"/>
        <c:axId val="78848000"/>
      </c:barChart>
      <c:catAx>
        <c:axId val="78764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8848000"/>
        <c:crosses val="autoZero"/>
        <c:auto val="1"/>
        <c:lblAlgn val="ctr"/>
        <c:lblOffset val="100"/>
      </c:catAx>
      <c:valAx>
        <c:axId val="788480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876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plotArea>
      <c:layout/>
      <c:lineChart>
        <c:grouping val="standard"/>
        <c:ser>
          <c:idx val="0"/>
          <c:order val="0"/>
          <c:tx>
            <c:strRef>
              <c:f>Sheet1!$D$279:$D$280</c:f>
              <c:strCache>
                <c:ptCount val="1"/>
                <c:pt idx="0">
                  <c:v>1 mokiniui skiriamos lėšos (Eur)</c:v>
                </c:pt>
              </c:strCache>
            </c:strRef>
          </c:tx>
          <c:marker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</c:marker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Sheet1!$C$281:$C$284</c:f>
              <c:strCache>
                <c:ptCount val="4"/>
                <c:pt idx="0">
                  <c:v>2012 m.</c:v>
                </c:pt>
                <c:pt idx="1">
                  <c:v>2013 m.</c:v>
                </c:pt>
                <c:pt idx="2">
                  <c:v>2014 m.</c:v>
                </c:pt>
                <c:pt idx="3">
                  <c:v>2015 m.</c:v>
                </c:pt>
              </c:strCache>
            </c:strRef>
          </c:cat>
          <c:val>
            <c:numRef>
              <c:f>Sheet1!$D$281:$D$284</c:f>
              <c:numCache>
                <c:formatCode>General</c:formatCode>
                <c:ptCount val="4"/>
                <c:pt idx="0">
                  <c:v>1964</c:v>
                </c:pt>
                <c:pt idx="1">
                  <c:v>1877</c:v>
                </c:pt>
                <c:pt idx="2">
                  <c:v>1965</c:v>
                </c:pt>
                <c:pt idx="3">
                  <c:v>2029</c:v>
                </c:pt>
              </c:numCache>
            </c:numRef>
          </c:val>
        </c:ser>
        <c:marker val="1"/>
        <c:axId val="78864768"/>
        <c:axId val="78866304"/>
      </c:lineChart>
      <c:catAx>
        <c:axId val="7886476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866304"/>
        <c:crosses val="autoZero"/>
        <c:auto val="1"/>
        <c:lblAlgn val="ctr"/>
        <c:lblOffset val="100"/>
      </c:catAx>
      <c:valAx>
        <c:axId val="78866304"/>
        <c:scaling>
          <c:orientation val="minMax"/>
        </c:scaling>
        <c:axPos val="l"/>
        <c:majorGridlines/>
        <c:numFmt formatCode="General" sourceLinked="1"/>
        <c:tickLblPos val="nextTo"/>
        <c:crossAx val="78864768"/>
        <c:crosses val="autoZero"/>
        <c:crossBetween val="between"/>
      </c:valAx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</c:chart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style val="7"/>
  <c:chart>
    <c:title>
      <c:tx>
        <c:rich>
          <a:bodyPr/>
          <a:lstStyle/>
          <a:p>
            <a:pPr>
              <a:defRPr/>
            </a:pPr>
            <a:r>
              <a:rPr lang="lt-LT"/>
              <a:t>Vienam mokiniui tenkantis klasių ir bendras mokyklos plotas</a:t>
            </a:r>
          </a:p>
        </c:rich>
      </c:tx>
      <c:layout>
        <c:manualLayout>
          <c:xMode val="edge"/>
          <c:yMode val="edge"/>
          <c:x val="0.10700120112104648"/>
          <c:y val="2.2922636103151837E-2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'Patalpu plotai'!$C$4</c:f>
              <c:strCache>
                <c:ptCount val="1"/>
                <c:pt idx="0">
                  <c:v>1 mokiniui tenkantis klasių plotas (kv. m.)</c:v>
                </c:pt>
              </c:strCache>
            </c:strRef>
          </c:tx>
          <c:cat>
            <c:strRef>
              <c:f>'Patalpu plotai'!$B$5:$B$16</c:f>
              <c:strCache>
                <c:ptCount val="12"/>
                <c:pt idx="0">
                  <c:v>Zarasų „Ąžuolo“ gimnazija</c:v>
                </c:pt>
                <c:pt idx="1">
                  <c:v>Dusetų K. Būgos gimnazija</c:v>
                </c:pt>
                <c:pt idx="2">
                  <c:v>Antazavės J. Gruodžio gimnazija</c:v>
                </c:pt>
                <c:pt idx="3">
                  <c:v>Zarasų P. Širvio progimnazija</c:v>
                </c:pt>
                <c:pt idx="4">
                  <c:v>Suvieko pagrindinio ugdymo skyrius</c:v>
                </c:pt>
                <c:pt idx="5">
                  <c:v>Salako pagrindinė mokykla</c:v>
                </c:pt>
                <c:pt idx="6">
                  <c:v>Degučių  pradinio ugdymo skyrius</c:v>
                </c:pt>
                <c:pt idx="7">
                  <c:v>Baibių  pradinio ugdymo skyrius</c:v>
                </c:pt>
                <c:pt idx="8">
                  <c:v>Turmanto pagrindinė mokykla</c:v>
                </c:pt>
                <c:pt idx="9">
                  <c:v>Zarasų „Santarvės“ pradinė mokykla</c:v>
                </c:pt>
                <c:pt idx="10">
                  <c:v>Rajono vidurkis</c:v>
                </c:pt>
                <c:pt idx="11">
                  <c:v>Lietuva</c:v>
                </c:pt>
              </c:strCache>
            </c:strRef>
          </c:cat>
          <c:val>
            <c:numRef>
              <c:f>'Patalpu plotai'!$C$5:$C$16</c:f>
              <c:numCache>
                <c:formatCode>0.0</c:formatCode>
                <c:ptCount val="12"/>
                <c:pt idx="0">
                  <c:v>7.0890062111801324</c:v>
                </c:pt>
                <c:pt idx="1">
                  <c:v>5.6490566037735874</c:v>
                </c:pt>
                <c:pt idx="2">
                  <c:v>8.4879227053139985</c:v>
                </c:pt>
                <c:pt idx="3">
                  <c:v>7.2752411575562714</c:v>
                </c:pt>
                <c:pt idx="4">
                  <c:v>18.260869565217387</c:v>
                </c:pt>
                <c:pt idx="5">
                  <c:v>8.5686274509803937</c:v>
                </c:pt>
                <c:pt idx="6">
                  <c:v>46.515384615384519</c:v>
                </c:pt>
                <c:pt idx="7">
                  <c:v>36.875</c:v>
                </c:pt>
                <c:pt idx="8">
                  <c:v>6.5833333333333446</c:v>
                </c:pt>
                <c:pt idx="9">
                  <c:v>5.0547112462005925</c:v>
                </c:pt>
                <c:pt idx="10" formatCode="General">
                  <c:v>8</c:v>
                </c:pt>
                <c:pt idx="11" formatCode="0">
                  <c:v>5</c:v>
                </c:pt>
              </c:numCache>
            </c:numRef>
          </c:val>
        </c:ser>
        <c:ser>
          <c:idx val="1"/>
          <c:order val="1"/>
          <c:tx>
            <c:strRef>
              <c:f>'Patalpu plotai'!$D$4</c:f>
              <c:strCache>
                <c:ptCount val="1"/>
                <c:pt idx="0">
                  <c:v>1 mokiniui tenkantis bendras mokyklos plotas (kv. m.)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pictureOptions>
            <c:pictureFormat val="stretch"/>
          </c:pictureOptions>
          <c:cat>
            <c:strRef>
              <c:f>'Patalpu plotai'!$B$5:$B$16</c:f>
              <c:strCache>
                <c:ptCount val="12"/>
                <c:pt idx="0">
                  <c:v>Zarasų „Ąžuolo“ gimnazija</c:v>
                </c:pt>
                <c:pt idx="1">
                  <c:v>Dusetų K. Būgos gimnazija</c:v>
                </c:pt>
                <c:pt idx="2">
                  <c:v>Antazavės J. Gruodžio gimnazija</c:v>
                </c:pt>
                <c:pt idx="3">
                  <c:v>Zarasų P. Širvio progimnazija</c:v>
                </c:pt>
                <c:pt idx="4">
                  <c:v>Suvieko pagrindinio ugdymo skyrius</c:v>
                </c:pt>
                <c:pt idx="5">
                  <c:v>Salako pagrindinė mokykla</c:v>
                </c:pt>
                <c:pt idx="6">
                  <c:v>Degučių  pradinio ugdymo skyrius</c:v>
                </c:pt>
                <c:pt idx="7">
                  <c:v>Baibių  pradinio ugdymo skyrius</c:v>
                </c:pt>
                <c:pt idx="8">
                  <c:v>Turmanto pagrindinė mokykla</c:v>
                </c:pt>
                <c:pt idx="9">
                  <c:v>Zarasų „Santarvės“ pradinė mokykla</c:v>
                </c:pt>
                <c:pt idx="10">
                  <c:v>Rajono vidurkis</c:v>
                </c:pt>
                <c:pt idx="11">
                  <c:v>Lietuva</c:v>
                </c:pt>
              </c:strCache>
            </c:strRef>
          </c:cat>
          <c:val>
            <c:numRef>
              <c:f>'Patalpu plotai'!$D$5:$D$16</c:f>
              <c:numCache>
                <c:formatCode>0.0</c:formatCode>
                <c:ptCount val="12"/>
                <c:pt idx="0">
                  <c:v>15.093447204968985</c:v>
                </c:pt>
                <c:pt idx="1">
                  <c:v>20.366037735849027</c:v>
                </c:pt>
                <c:pt idx="2">
                  <c:v>19.119758454106325</c:v>
                </c:pt>
                <c:pt idx="3">
                  <c:v>17.080064308681671</c:v>
                </c:pt>
                <c:pt idx="4">
                  <c:v>55.217391304347828</c:v>
                </c:pt>
                <c:pt idx="5">
                  <c:v>30.451470588235289</c:v>
                </c:pt>
                <c:pt idx="6">
                  <c:v>99.384615384615557</c:v>
                </c:pt>
                <c:pt idx="7">
                  <c:v>69.874999999999986</c:v>
                </c:pt>
                <c:pt idx="8">
                  <c:v>19.761904761904791</c:v>
                </c:pt>
                <c:pt idx="9">
                  <c:v>12.917933130699089</c:v>
                </c:pt>
                <c:pt idx="10" formatCode="General">
                  <c:v>21</c:v>
                </c:pt>
                <c:pt idx="11" formatCode="0">
                  <c:v>14</c:v>
                </c:pt>
              </c:numCache>
            </c:numRef>
          </c:val>
        </c:ser>
        <c:dLbls>
          <c:showVal val="1"/>
        </c:dLbls>
        <c:overlap val="-25"/>
        <c:axId val="78919552"/>
        <c:axId val="78921088"/>
      </c:barChart>
      <c:catAx>
        <c:axId val="78919552"/>
        <c:scaling>
          <c:orientation val="minMax"/>
        </c:scaling>
        <c:axPos val="l"/>
        <c:numFmt formatCode="General" sourceLinked="1"/>
        <c:majorTickMark val="none"/>
        <c:tickLblPos val="nextTo"/>
        <c:crossAx val="78921088"/>
        <c:crosses val="autoZero"/>
        <c:auto val="1"/>
        <c:lblAlgn val="ctr"/>
        <c:lblOffset val="100"/>
      </c:catAx>
      <c:valAx>
        <c:axId val="78921088"/>
        <c:scaling>
          <c:orientation val="minMax"/>
        </c:scaling>
        <c:delete val="1"/>
        <c:axPos val="b"/>
        <c:numFmt formatCode="0.0" sourceLinked="1"/>
        <c:tickLblPos val="none"/>
        <c:crossAx val="78919552"/>
        <c:crosses val="autoZero"/>
        <c:crossBetween val="between"/>
      </c:valAx>
    </c:plotArea>
    <c:legend>
      <c:legendPos val="t"/>
      <c:layout/>
    </c:legend>
    <c:plotVisOnly val="1"/>
    <c:dispBlanksAs val="gap"/>
  </c:chart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t-LT"/>
  <c:chart>
    <c:title>
      <c:layout/>
      <c:txPr>
        <a:bodyPr/>
        <a:lstStyle/>
        <a:p>
          <a:pPr>
            <a:defRPr sz="4000"/>
          </a:pPr>
          <a:endParaRPr lang="lt-LT"/>
        </a:p>
      </c:txPr>
    </c:title>
    <c:plotArea>
      <c:layout/>
      <c:lineChart>
        <c:grouping val="standard"/>
        <c:ser>
          <c:idx val="0"/>
          <c:order val="0"/>
          <c:tx>
            <c:strRef>
              <c:f>Sheet1!$D$296:$D$297</c:f>
              <c:strCache>
                <c:ptCount val="1"/>
                <c:pt idx="0">
                  <c:v>Prognozuojamas mokinių skaičius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Sheet1!$C$298:$C$302</c:f>
              <c:strCache>
                <c:ptCount val="5"/>
                <c:pt idx="0">
                  <c:v>2015 m.</c:v>
                </c:pt>
                <c:pt idx="1">
                  <c:v>2016 m.</c:v>
                </c:pt>
                <c:pt idx="2">
                  <c:v>2017 m.</c:v>
                </c:pt>
                <c:pt idx="3">
                  <c:v>2018 m. </c:v>
                </c:pt>
                <c:pt idx="4">
                  <c:v>2019 m.</c:v>
                </c:pt>
              </c:strCache>
            </c:strRef>
          </c:cat>
          <c:val>
            <c:numRef>
              <c:f>Sheet1!$D$298:$D$302</c:f>
              <c:numCache>
                <c:formatCode>General</c:formatCode>
                <c:ptCount val="5"/>
                <c:pt idx="0">
                  <c:v>1556</c:v>
                </c:pt>
                <c:pt idx="1">
                  <c:v>1520</c:v>
                </c:pt>
                <c:pt idx="2">
                  <c:v>1478</c:v>
                </c:pt>
                <c:pt idx="3">
                  <c:v>1442</c:v>
                </c:pt>
                <c:pt idx="4">
                  <c:v>1431</c:v>
                </c:pt>
              </c:numCache>
            </c:numRef>
          </c:val>
        </c:ser>
        <c:marker val="1"/>
        <c:axId val="78947456"/>
        <c:axId val="78948992"/>
      </c:lineChart>
      <c:catAx>
        <c:axId val="7894745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8948992"/>
        <c:crosses val="autoZero"/>
        <c:auto val="1"/>
        <c:lblAlgn val="ctr"/>
        <c:lblOffset val="100"/>
      </c:catAx>
      <c:valAx>
        <c:axId val="78948992"/>
        <c:scaling>
          <c:orientation val="minMax"/>
        </c:scaling>
        <c:axPos val="l"/>
        <c:majorGridlines/>
        <c:numFmt formatCode="General" sourceLinked="1"/>
        <c:tickLblPos val="nextTo"/>
        <c:crossAx val="78947456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/>
            </a:pPr>
            <a:r>
              <a:rPr lang="lt-LT"/>
              <a:t>Prognozuojamas 1-8 klasių mokinių skaičius</a:t>
            </a:r>
          </a:p>
        </c:rich>
      </c:tx>
      <c:layout>
        <c:manualLayout>
          <c:xMode val="edge"/>
          <c:yMode val="edge"/>
          <c:x val="0.4085693350831146"/>
          <c:y val="3.2407407407407468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Sheet1!$E$316:$E$317</c:f>
              <c:strCache>
                <c:ptCount val="1"/>
                <c:pt idx="0">
                  <c:v>Prognozuojamas 1-8 klasių mokinių skaičius 1-4 klasės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Sheet1!$D$318:$D$322</c:f>
              <c:strCache>
                <c:ptCount val="5"/>
                <c:pt idx="0">
                  <c:v>2015 m.</c:v>
                </c:pt>
                <c:pt idx="1">
                  <c:v>2016 m.</c:v>
                </c:pt>
                <c:pt idx="2">
                  <c:v>2017 m.</c:v>
                </c:pt>
                <c:pt idx="3">
                  <c:v>2018 m.</c:v>
                </c:pt>
                <c:pt idx="4">
                  <c:v>2019 m.</c:v>
                </c:pt>
              </c:strCache>
            </c:strRef>
          </c:cat>
          <c:val>
            <c:numRef>
              <c:f>Sheet1!$E$318:$E$322</c:f>
              <c:numCache>
                <c:formatCode>General</c:formatCode>
                <c:ptCount val="5"/>
                <c:pt idx="0">
                  <c:v>499</c:v>
                </c:pt>
                <c:pt idx="1">
                  <c:v>493</c:v>
                </c:pt>
                <c:pt idx="2">
                  <c:v>489</c:v>
                </c:pt>
                <c:pt idx="3">
                  <c:v>512</c:v>
                </c:pt>
                <c:pt idx="4">
                  <c:v>532</c:v>
                </c:pt>
              </c:numCache>
            </c:numRef>
          </c:val>
        </c:ser>
        <c:ser>
          <c:idx val="1"/>
          <c:order val="1"/>
          <c:tx>
            <c:strRef>
              <c:f>Sheet1!$F$316:$F$317</c:f>
              <c:strCache>
                <c:ptCount val="1"/>
                <c:pt idx="0">
                  <c:v>Prognozuojamas 1-8 klasių mokinių skaičius 5-8 klasės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Sheet1!$D$318:$D$322</c:f>
              <c:strCache>
                <c:ptCount val="5"/>
                <c:pt idx="0">
                  <c:v>2015 m.</c:v>
                </c:pt>
                <c:pt idx="1">
                  <c:v>2016 m.</c:v>
                </c:pt>
                <c:pt idx="2">
                  <c:v>2017 m.</c:v>
                </c:pt>
                <c:pt idx="3">
                  <c:v>2018 m.</c:v>
                </c:pt>
                <c:pt idx="4">
                  <c:v>2019 m.</c:v>
                </c:pt>
              </c:strCache>
            </c:strRef>
          </c:cat>
          <c:val>
            <c:numRef>
              <c:f>Sheet1!$F$318:$F$322</c:f>
              <c:numCache>
                <c:formatCode>General</c:formatCode>
                <c:ptCount val="5"/>
                <c:pt idx="0">
                  <c:v>522</c:v>
                </c:pt>
                <c:pt idx="1">
                  <c:v>505</c:v>
                </c:pt>
                <c:pt idx="2">
                  <c:v>503</c:v>
                </c:pt>
                <c:pt idx="3">
                  <c:v>487</c:v>
                </c:pt>
                <c:pt idx="4">
                  <c:v>493</c:v>
                </c:pt>
              </c:numCache>
            </c:numRef>
          </c:val>
        </c:ser>
        <c:marker val="1"/>
        <c:axId val="79056896"/>
        <c:axId val="79058432"/>
      </c:lineChart>
      <c:catAx>
        <c:axId val="7905689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/>
            </a:pPr>
            <a:endParaRPr lang="lt-LT"/>
          </a:p>
        </c:txPr>
        <c:crossAx val="79058432"/>
        <c:crosses val="autoZero"/>
        <c:auto val="1"/>
        <c:lblAlgn val="ctr"/>
        <c:lblOffset val="100"/>
      </c:catAx>
      <c:valAx>
        <c:axId val="7905843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05689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chart>
    <c:title>
      <c:tx>
        <c:rich>
          <a:bodyPr/>
          <a:lstStyle/>
          <a:p>
            <a:pPr>
              <a:defRPr sz="3600"/>
            </a:pPr>
            <a:r>
              <a:rPr lang="lt-LT" sz="3600"/>
              <a:t>Prognozuojamas</a:t>
            </a:r>
            <a:r>
              <a:rPr lang="lt-LT" sz="3600" baseline="0"/>
              <a:t> 9-12 klasių mokinių skaičius</a:t>
            </a:r>
            <a:endParaRPr lang="lt-LT" sz="360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Sheet1!$E$334</c:f>
              <c:strCache>
                <c:ptCount val="1"/>
                <c:pt idx="0">
                  <c:v>9-10 klasės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Sheet1!$D$335:$D$339</c:f>
              <c:strCache>
                <c:ptCount val="5"/>
                <c:pt idx="0">
                  <c:v>2015 m.</c:v>
                </c:pt>
                <c:pt idx="1">
                  <c:v>2016 m.</c:v>
                </c:pt>
                <c:pt idx="2">
                  <c:v>2017 m.</c:v>
                </c:pt>
                <c:pt idx="3">
                  <c:v>2018 m.</c:v>
                </c:pt>
                <c:pt idx="4">
                  <c:v>2019 m.</c:v>
                </c:pt>
              </c:strCache>
            </c:strRef>
          </c:cat>
          <c:val>
            <c:numRef>
              <c:f>Sheet1!$E$335:$E$339</c:f>
              <c:numCache>
                <c:formatCode>General</c:formatCode>
                <c:ptCount val="5"/>
                <c:pt idx="0">
                  <c:v>313</c:v>
                </c:pt>
                <c:pt idx="1">
                  <c:v>283</c:v>
                </c:pt>
                <c:pt idx="2">
                  <c:v>254</c:v>
                </c:pt>
                <c:pt idx="3">
                  <c:v>239</c:v>
                </c:pt>
                <c:pt idx="4">
                  <c:v>222</c:v>
                </c:pt>
              </c:numCache>
            </c:numRef>
          </c:val>
        </c:ser>
        <c:ser>
          <c:idx val="1"/>
          <c:order val="1"/>
          <c:tx>
            <c:strRef>
              <c:f>Sheet1!$F$334</c:f>
              <c:strCache>
                <c:ptCount val="1"/>
                <c:pt idx="0">
                  <c:v>11-12 klasės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lt-LT"/>
              </a:p>
            </c:txPr>
            <c:showVal val="1"/>
          </c:dLbls>
          <c:cat>
            <c:strRef>
              <c:f>Sheet1!$D$335:$D$339</c:f>
              <c:strCache>
                <c:ptCount val="5"/>
                <c:pt idx="0">
                  <c:v>2015 m.</c:v>
                </c:pt>
                <c:pt idx="1">
                  <c:v>2016 m.</c:v>
                </c:pt>
                <c:pt idx="2">
                  <c:v>2017 m.</c:v>
                </c:pt>
                <c:pt idx="3">
                  <c:v>2018 m.</c:v>
                </c:pt>
                <c:pt idx="4">
                  <c:v>2019 m.</c:v>
                </c:pt>
              </c:strCache>
            </c:strRef>
          </c:cat>
          <c:val>
            <c:numRef>
              <c:f>Sheet1!$F$335:$F$339</c:f>
              <c:numCache>
                <c:formatCode>General</c:formatCode>
                <c:ptCount val="5"/>
                <c:pt idx="0">
                  <c:v>222</c:v>
                </c:pt>
                <c:pt idx="1">
                  <c:v>239</c:v>
                </c:pt>
                <c:pt idx="2">
                  <c:v>234</c:v>
                </c:pt>
                <c:pt idx="3">
                  <c:v>204</c:v>
                </c:pt>
                <c:pt idx="4">
                  <c:v>184</c:v>
                </c:pt>
              </c:numCache>
            </c:numRef>
          </c:val>
        </c:ser>
        <c:marker val="1"/>
        <c:axId val="79100928"/>
        <c:axId val="78979840"/>
      </c:lineChart>
      <c:catAx>
        <c:axId val="79100928"/>
        <c:scaling>
          <c:orientation val="minMax"/>
        </c:scaling>
        <c:axPos val="b"/>
        <c:majorTickMark val="none"/>
        <c:tickLblPos val="nextTo"/>
        <c:crossAx val="78979840"/>
        <c:crosses val="autoZero"/>
        <c:auto val="1"/>
        <c:lblAlgn val="ctr"/>
        <c:lblOffset val="100"/>
      </c:catAx>
      <c:valAx>
        <c:axId val="789798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10092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84D60-C324-41C8-9C33-3E43044FE13F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281DB-1B06-44ED-A977-3E80B5217C7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020E6-B61A-4E96-8EDF-AA173AAF803E}" type="datetimeFigureOut">
              <a:rPr lang="lt-LT" smtClean="0"/>
              <a:t>2016.03.23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47727-8D39-418F-9937-81F26C7E0B8C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47727-8D39-418F-9937-81F26C7E0B8C}" type="slidenum">
              <a:rPr lang="lt-LT" smtClean="0"/>
              <a:t>5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F2112-3D96-4348-9BAD-9E6CA8CE63B5}" type="datetimeFigureOut">
              <a:rPr lang="lt-LT" smtClean="0"/>
              <a:pPr/>
              <a:t>2016.03.23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123B8-8E20-4CAF-BE5E-FF34B31E4CDF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ZARASŲ RAJONO SAVIVALDYBĖS BENDROJO UGDYMO MOKYKLŲ TINKLO PERTVARKOS 2016-2020 METŲ BENDRASIS PLANAS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1760" y="4725144"/>
            <a:ext cx="6336704" cy="1728192"/>
          </a:xfrm>
        </p:spPr>
        <p:txBody>
          <a:bodyPr>
            <a:normAutofit fontScale="700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Zarasų rajono savivaldybės administracijos Švietimo ir kultūros skyriaus vedėjas Stanislovas </a:t>
            </a:r>
            <a:r>
              <a:rPr lang="lt-LT" dirty="0" err="1" smtClean="0"/>
              <a:t>Kaulavičius</a:t>
            </a:r>
            <a:endParaRPr lang="lt-LT" dirty="0" smtClean="0"/>
          </a:p>
          <a:p>
            <a:r>
              <a:rPr lang="lt-LT" dirty="0" smtClean="0"/>
              <a:t>2016-03-22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251520" y="116632"/>
          <a:ext cx="8712968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23528" y="116632"/>
          <a:ext cx="8712968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79512" y="0"/>
          <a:ext cx="878497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79512" y="0"/>
          <a:ext cx="8856984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116632"/>
          <a:ext cx="9144000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260648"/>
          <a:ext cx="9144000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116632"/>
          <a:ext cx="9036496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27584" y="692694"/>
          <a:ext cx="7848871" cy="5661634"/>
        </p:xfrm>
        <a:graphic>
          <a:graphicData uri="http://schemas.openxmlformats.org/drawingml/2006/table">
            <a:tbl>
              <a:tblPr/>
              <a:tblGrid>
                <a:gridCol w="2133071"/>
                <a:gridCol w="728015"/>
                <a:gridCol w="506585"/>
                <a:gridCol w="551985"/>
                <a:gridCol w="640400"/>
                <a:gridCol w="551190"/>
                <a:gridCol w="551985"/>
                <a:gridCol w="551985"/>
                <a:gridCol w="551985"/>
                <a:gridCol w="551190"/>
                <a:gridCol w="530480"/>
              </a:tblGrid>
              <a:tr h="252601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2013 m.</a:t>
                      </a:r>
                      <a:endParaRPr lang="lt-L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763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Gimnazija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Vieta mokyklų </a:t>
                      </a:r>
                      <a:r>
                        <a:rPr lang="lt-LT" sz="1600" dirty="0" smtClean="0">
                          <a:latin typeface="Times New Roman"/>
                          <a:ea typeface="Calibri"/>
                          <a:cs typeface="Times New Roman"/>
                        </a:rPr>
                        <a:t>reitinge (Reitingai)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Lietuvių kalba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Matematika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Istorija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Užsienio kalba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Informacinės technologijos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Fizika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Chemija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Biologija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Geografija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Zarasų „Ąžuolo“ gimnazija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48,3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40,5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52,6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58,5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30,3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44,8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31,3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33,2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Antazavės Juozo Gruodžio gimnazija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41,1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46,7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83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39,5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54,2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46,7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Dusetų K.Būgos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134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43,8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39,9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46,9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71,5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39,1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39,4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24,3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01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2014 m.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505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Zarasų „Ąžuolo“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39,0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36,2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41,3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68,7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62,5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47,5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58,5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50,9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38,2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Antazavės Juozo Gruodžio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50,1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42,2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27,6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48,3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Dusetų K.Būgos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54,6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47,7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46,9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66,7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69,2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55,1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45,6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42,9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67" marR="64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74654" y="43934"/>
            <a:ext cx="37946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Valstybinių brandos egzaminų vidurkis</a:t>
            </a:r>
            <a:endParaRPr kumimoji="0" lang="lt-L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vor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964488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92" y="116632"/>
            <a:ext cx="9073008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67544" y="1412776"/>
          <a:ext cx="8136904" cy="4320480"/>
        </p:xfrm>
        <a:graphic>
          <a:graphicData uri="http://schemas.openxmlformats.org/drawingml/2006/table">
            <a:tbl>
              <a:tblPr/>
              <a:tblGrid>
                <a:gridCol w="2823627"/>
                <a:gridCol w="1366271"/>
                <a:gridCol w="1366271"/>
                <a:gridCol w="1366271"/>
                <a:gridCol w="1214464"/>
              </a:tblGrid>
              <a:tr h="617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t-LT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Times New Roman"/>
                          <a:cs typeface="Times New Roman"/>
                        </a:rPr>
                        <a:t>2012 m. </a:t>
                      </a:r>
                      <a:endParaRPr lang="lt-LT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Times New Roman"/>
                          <a:cs typeface="Times New Roman"/>
                        </a:rPr>
                        <a:t>2013 m. </a:t>
                      </a:r>
                      <a:endParaRPr lang="lt-LT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2014 m.</a:t>
                      </a:r>
                      <a:endParaRPr lang="lt-LT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2015 m.</a:t>
                      </a:r>
                      <a:endParaRPr lang="lt-LT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Gavusių išsilavinimo pažymėjimą skaičius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latin typeface="Times New Roman"/>
                          <a:ea typeface="Times New Roman"/>
                          <a:cs typeface="Times New Roman"/>
                        </a:rPr>
                        <a:t>166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latin typeface="Times New Roman"/>
                          <a:ea typeface="Times New Roman"/>
                          <a:cs typeface="Times New Roman"/>
                        </a:rPr>
                        <a:t>134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130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120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12 klasėse ir IV gimnazijos klasėse besimokančiųjų skaičius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latin typeface="Times New Roman"/>
                          <a:ea typeface="Times New Roman"/>
                          <a:cs typeface="Times New Roman"/>
                        </a:rPr>
                        <a:t>171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 dirty="0">
                          <a:latin typeface="Times New Roman"/>
                          <a:ea typeface="Times New Roman"/>
                          <a:cs typeface="Times New Roman"/>
                        </a:rPr>
                        <a:t>147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143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121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Baigusių vidurinio ugdymo programą dalis</a:t>
                      </a:r>
                      <a:endParaRPr lang="lt-LT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latin typeface="Times New Roman"/>
                          <a:ea typeface="Times New Roman"/>
                          <a:cs typeface="Times New Roman"/>
                        </a:rPr>
                        <a:t>94 %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latin typeface="Times New Roman"/>
                          <a:ea typeface="Times New Roman"/>
                          <a:cs typeface="Times New Roman"/>
                        </a:rPr>
                        <a:t>91 % 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90 %</a:t>
                      </a:r>
                      <a:endParaRPr lang="lt-LT" sz="2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99 %</a:t>
                      </a: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477411" y="438726"/>
            <a:ext cx="669221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Besimokiusių, baigusių vidurinio ugdymo programą, dalis (%)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43608" y="1484782"/>
          <a:ext cx="7560840" cy="4263880"/>
        </p:xfrm>
        <a:graphic>
          <a:graphicData uri="http://schemas.openxmlformats.org/drawingml/2006/table">
            <a:tbl>
              <a:tblPr/>
              <a:tblGrid>
                <a:gridCol w="1582723"/>
                <a:gridCol w="1364502"/>
                <a:gridCol w="1589279"/>
                <a:gridCol w="1332677"/>
                <a:gridCol w="1691659"/>
              </a:tblGrid>
              <a:tr h="10659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endParaRPr lang="lt-LT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Įvertinimai 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Savivaldybėje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Calibri"/>
                          <a:ea typeface="Calibri"/>
                          <a:cs typeface="Times New Roman"/>
                        </a:rPr>
                        <a:t>Merginos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Calibri"/>
                          <a:ea typeface="Calibri"/>
                          <a:cs typeface="Times New Roman"/>
                        </a:rPr>
                        <a:t>Vaikinai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59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Lietuvių kalba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Įvertinimų vidurkis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6,0 [6,2]</a:t>
                      </a:r>
                      <a:r>
                        <a:rPr lang="en-US" sz="2000" baseline="30000">
                          <a:latin typeface="Times New Roman"/>
                          <a:ea typeface="Calibri"/>
                          <a:cs typeface="Times New Roman"/>
                        </a:rPr>
                        <a:t>*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6,8 </a:t>
                      </a:r>
                      <a:r>
                        <a:rPr lang="lt-LT" sz="2000" dirty="0">
                          <a:latin typeface="Times New Roman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6.8]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5,3 </a:t>
                      </a:r>
                      <a:r>
                        <a:rPr lang="lt-LT" sz="2000" dirty="0">
                          <a:latin typeface="Times New Roman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5,6]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985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7–10 balų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40,4 [44,7]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58,3 [60,5]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25,8 [29,3]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59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Matematika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Įvertinimo vidurkis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4,9 [5,1]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5,1 </a:t>
                      </a:r>
                      <a:r>
                        <a:rPr lang="lt-LT" sz="2000" dirty="0">
                          <a:latin typeface="Times New Roman"/>
                          <a:ea typeface="Calibri"/>
                          <a:cs typeface="Times New Roman"/>
                        </a:rPr>
                        <a:t>[5.2]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4,7 [5,0]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985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7–10 balų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>
                          <a:latin typeface="Times New Roman"/>
                          <a:ea typeface="Calibri"/>
                          <a:cs typeface="Times New Roman"/>
                        </a:rPr>
                        <a:t>29,8 [28,8]</a:t>
                      </a:r>
                      <a:endParaRPr lang="lt-LT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33,3 </a:t>
                      </a:r>
                      <a:r>
                        <a:rPr lang="lt-LT" sz="2000" dirty="0">
                          <a:latin typeface="Times New Roman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31,6]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27,0 </a:t>
                      </a:r>
                      <a:r>
                        <a:rPr lang="lt-LT" sz="2000" dirty="0">
                          <a:latin typeface="Times New Roman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lt-LT" sz="2000" dirty="0" smtClean="0">
                          <a:latin typeface="Times New Roman"/>
                          <a:ea typeface="Calibri"/>
                          <a:cs typeface="Times New Roman"/>
                        </a:rPr>
                        <a:t>26,0]</a:t>
                      </a:r>
                      <a:endParaRPr lang="lt-L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95" marR="63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440132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PUPP įvertinimų vidurkis (proc.)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r>
              <a:rPr kumimoji="0" lang="lt-L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9511" y="1556791"/>
          <a:ext cx="8784978" cy="3885021"/>
        </p:xfrm>
        <a:graphic>
          <a:graphicData uri="http://schemas.openxmlformats.org/drawingml/2006/table">
            <a:tbl>
              <a:tblPr/>
              <a:tblGrid>
                <a:gridCol w="3048517"/>
                <a:gridCol w="1475090"/>
                <a:gridCol w="1475090"/>
                <a:gridCol w="1475090"/>
                <a:gridCol w="1311191"/>
              </a:tblGrid>
              <a:tr h="5246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t-LT" sz="2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2012 m.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2013 m.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2014 m.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2015 m.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Gavusių išsilavinimo pažymėjimą skaičius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175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166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135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129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10 klasėse ir II gimnazijos klasėse besimokiusių skaičius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latin typeface="Times New Roman"/>
                          <a:ea typeface="Calibri"/>
                          <a:cs typeface="Times New Roman"/>
                        </a:rPr>
                        <a:t>201 </a:t>
                      </a:r>
                      <a:endParaRPr lang="lt-L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170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145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143</a:t>
                      </a:r>
                      <a:endParaRPr lang="lt-LT" sz="2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Baigusių pagrindinio ugdymo programą dalis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87%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latin typeface="Times New Roman"/>
                          <a:ea typeface="Calibri"/>
                          <a:cs typeface="Times New Roman"/>
                        </a:rPr>
                        <a:t>91% </a:t>
                      </a:r>
                      <a:endParaRPr lang="lt-L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93 %</a:t>
                      </a:r>
                      <a:endParaRPr lang="lt-LT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90  %</a:t>
                      </a:r>
                      <a:endParaRPr lang="lt-LT" sz="2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239" marR="6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3296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25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Besimokiusių, baigusių pagrindinio ugdymo programą, dalis (%)</a:t>
            </a:r>
            <a:endParaRPr kumimoji="0" lang="lt-LT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95536" y="404664"/>
          <a:ext cx="8496944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260648"/>
          <a:ext cx="9036496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8927976" cy="656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0" y="0"/>
          <a:ext cx="903649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Diagrama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7504" y="116632"/>
          <a:ext cx="9036496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3"/>
          <p:cNvGraphicFramePr>
            <a:graphicFrameLocks/>
          </p:cNvGraphicFramePr>
          <p:nvPr/>
        </p:nvGraphicFramePr>
        <p:xfrm>
          <a:off x="0" y="116632"/>
          <a:ext cx="9144000" cy="6480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7504" y="0"/>
          <a:ext cx="8856984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7504" y="116632"/>
          <a:ext cx="8496944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2" y="404664"/>
          <a:ext cx="8352927" cy="5774030"/>
        </p:xfrm>
        <a:graphic>
          <a:graphicData uri="http://schemas.openxmlformats.org/drawingml/2006/table">
            <a:tbl>
              <a:tblPr/>
              <a:tblGrid>
                <a:gridCol w="504054"/>
                <a:gridCol w="2592288"/>
                <a:gridCol w="1152128"/>
                <a:gridCol w="1008112"/>
                <a:gridCol w="1008112"/>
                <a:gridCol w="1008112"/>
                <a:gridCol w="1080121"/>
              </a:tblGrid>
              <a:tr h="26402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Eil.Nr.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Mokyklos, skyriaus pavadinimas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Mokslo metai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52805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2015-2016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2016-2017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2017-2018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2018-2019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2019-2020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Antazavės Juozo Gruodžio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184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169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155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144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136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Dusetų Kazimiero Būgos 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248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233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219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203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Zarasų „Ąžuolo“ gimnazija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314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313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304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273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247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Zarasų Pauliaus Širvio progimnazija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296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307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316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340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2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3. 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Zarasų Pauliaus Širvio progimnazijos Suvieko pagrindinio ugdymo skyrius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Zarasų „Santarvės” pradinė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329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328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337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345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346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02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Salako pagrindinė 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102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97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55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05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Calibri"/>
                          <a:cs typeface="Times New Roman"/>
                        </a:rPr>
                        <a:t>Degučių pradinio ugdymo skyrius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Turmanto pagrindinė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67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66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02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>
                          <a:latin typeface="Times New Roman"/>
                          <a:ea typeface="Calibri"/>
                          <a:cs typeface="Times New Roman"/>
                        </a:rPr>
                        <a:t>Iš viso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>
                          <a:latin typeface="Times New Roman"/>
                          <a:ea typeface="Calibri"/>
                          <a:cs typeface="Times New Roman"/>
                        </a:rPr>
                        <a:t>1556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>
                          <a:latin typeface="Times New Roman"/>
                          <a:ea typeface="Calibri"/>
                          <a:cs typeface="Times New Roman"/>
                        </a:rPr>
                        <a:t>1520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>
                          <a:latin typeface="Times New Roman"/>
                          <a:ea typeface="Calibri"/>
                          <a:cs typeface="Times New Roman"/>
                        </a:rPr>
                        <a:t>1478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>
                          <a:latin typeface="Times New Roman"/>
                          <a:ea typeface="Calibri"/>
                          <a:cs typeface="Times New Roman"/>
                        </a:rPr>
                        <a:t>1442</a:t>
                      </a:r>
                      <a:endParaRPr lang="lt-LT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latin typeface="Times New Roman"/>
                          <a:ea typeface="Calibri"/>
                          <a:cs typeface="Times New Roman"/>
                        </a:rPr>
                        <a:t>1431</a:t>
                      </a:r>
                      <a:endParaRPr lang="lt-L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MOKINIŲ SKAIČIAUS KITIMO PROGNOZĖ</a:t>
            </a: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1160054"/>
            <a:ext cx="835292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01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ESAMOS </a:t>
            </a: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VIETIMO BŪKLĖS PRIVALUMAI</a:t>
            </a:r>
          </a:p>
          <a:p>
            <a:pPr marL="0" marR="0" lvl="0" indent="9001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endParaRPr lang="lt-LT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9001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endParaRPr kumimoji="0" lang="lt-L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Įvykdytas 2012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 m. mokyklų tinklo pertvarkos planas.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Miesto mokyklose ir rajono gimnazijose teikiama 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vietimo pagalbos mokiniui, mokytojui, tėvams pagalba.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Tenkinami neformaliojo vaikų 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vietimo poreikiai, mokyklose veikia būreliai.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Sudarytos sąlygos bendrajam ugdymui įgyti (pradinis, pagrindinis, vidurinis).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Abiturientų valstybiniai brandos egzaminai auk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tesniam pasiekimų lygiui įvertinami auk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čiau negu respublikos vidurkis.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Visose mokyklose dalykų mokytojai, dirbantys pagal pradinio, pagrindinio ir vidurinio ugdymo programas, atitinka kvalifikacinius reikalavimus mokytojams.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Visi mokiniai, gyvenantys toliau nei 3 km nuo mokyklos, pavežami.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Renovuoti 7 mokyklų pastatai.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 Prie kaimo mokyklų  įrengtos sporto aik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telės, renovuoti stadionai, pagerintos edukacinės aplinkos.</a:t>
            </a:r>
            <a:endParaRPr kumimoji="0" 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755576" y="226674"/>
            <a:ext cx="79563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01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ESAMOS </a:t>
            </a: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VIETIMO BŪKLĖS TRŪKUMAI</a:t>
            </a:r>
          </a:p>
          <a:p>
            <a:pPr marL="0" marR="0" lvl="0" indent="9001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Mokyklose kiekvienais metais mažėja mokinių skaičius, didėja ,,tu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čių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mokymosi vietų skaičius.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Žemi mokinių pagrindinio ugdymo pasiekimai.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Neturėdamos mokyklos pakankamai Mokinio krep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elio lė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ų, Mokinio krep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elio lė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ų, skiriamų mokymo reikmėms tenkinti  (vadovėliams ir kitoms mokymo priemonėms, mokinių pažintinei veiklai, pedagogų kvalifikacijai ir kt.) naudoja pedagogų darbo užmokesčiui.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Mokyklose nesistemingas pedagogų kvalifikacijos tobulinimo planavimas, mokytojų nenoras plėtoti profesinius įgūdžius, ugdytis naujų sričių kompetencijas, sukuria prielaidas atsirasti ugdymo kokybės grėsmei mokykloje, neįgyvendinti įstaigos užsibrėžtų tikslų ir prioritetų.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Žemesnių klasių mokiniams po pamokų tenka laukti 1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val., kol bus </a:t>
            </a:r>
            <a:r>
              <a:rPr kumimoji="0" lang="lt-L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pavėžėjami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į namus.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Kaimo mokyklose tik i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dalies tenkinamas 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vietimo pagalbos mokiniui, mokytojui, tėvams teikimas.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Mažas kaimo mokyklose  mokinių skaičius klasėse bei neoptimalus mokyklų tinklas lemia Mokinio krep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elio lė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ų trūkumą  bei neefektyvų mokyklos aplinkai i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laikyti skiriamų lė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ų panaudojimą;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Didelė pavežamų mokinių dalis apsunkina neformaliojo ugdymo užsiėmimų lankymą mokyklose;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Mokyklose mažėjant mokinių bei klasių komplektų skaičiui,  mažėja mokytojų krūviai, mažėja jų atlyginimai. 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/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</a:t>
            </a: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Bendras mokyklų plotas, tenkantis vienam mokiniui, žymiai didesnis nei Lietuvos vidurkis.</a:t>
            </a:r>
            <a:r>
              <a:rPr lang="lt-LT" sz="1400" dirty="0" smtClean="0"/>
              <a:t>  </a:t>
            </a:r>
          </a:p>
          <a:p>
            <a:pPr algn="just"/>
            <a:r>
              <a:rPr lang="lt-LT" sz="1400" smtClean="0"/>
              <a:t>	</a:t>
            </a:r>
            <a:r>
              <a:rPr lang="lt-LT" sz="140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. Nėra rajone ikimokyklinio ugdymo mokyklos, kaip atskiros neformaliojo ugdymo švietimo mokyklos</a:t>
            </a:r>
            <a:r>
              <a:rPr lang="lt-LT" sz="1400" dirty="0" smtClean="0"/>
              <a:t>.</a:t>
            </a:r>
          </a:p>
          <a:p>
            <a:pPr marL="0" marR="0" lvl="0" indent="900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PROBLEMINĖS MOKYKLOS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700808"/>
            <a:ext cx="8064896" cy="4608512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Zarasų „Lakštingalos” mokykla</a:t>
            </a:r>
          </a:p>
          <a:p>
            <a:pPr marL="514350" indent="-514350" algn="l"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Salako pagrindinės mokyklos Degučių ugdymo skyrius</a:t>
            </a:r>
          </a:p>
          <a:p>
            <a:pPr marL="514350" indent="-514350" algn="l"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Zarasų Pauliaus Širvio progimnazijos Suvieko pagrindinio ugdymo skyrius</a:t>
            </a:r>
          </a:p>
          <a:p>
            <a:pPr marL="514350" indent="-514350" algn="l"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Turmanto pagrindinė mokykla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893</Words>
  <Application>Microsoft Office PowerPoint</Application>
  <PresentationFormat>On-screen Show (4:3)</PresentationFormat>
  <Paragraphs>283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ZARASŲ RAJONO SAVIVALDYBĖS BENDROJO UGDYMO MOKYKLŲ TINKLO PERTVARKOS 2016-2020 METŲ BENDRASIS PLANAS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PROBLEMINĖS MOKYKLOS</vt:lpstr>
    </vt:vector>
  </TitlesOfParts>
  <Company>ZRSA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ZARASŲ RAJONO SAVIVALDYBĖS BENDROJO UGDYMO MOKYKLŲ TINKLO PERTVARKOS 2016-2020 METŲ BENDRASIS PLANAS </dc:title>
  <dc:creator>SKAU54</dc:creator>
  <cp:lastModifiedBy>SKAU54</cp:lastModifiedBy>
  <cp:revision>24</cp:revision>
  <dcterms:created xsi:type="dcterms:W3CDTF">2016-03-09T12:57:21Z</dcterms:created>
  <dcterms:modified xsi:type="dcterms:W3CDTF">2016-03-23T05:58:14Z</dcterms:modified>
</cp:coreProperties>
</file>